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handoutMasterIdLst>
    <p:handoutMasterId r:id="rId38"/>
  </p:handoutMasterIdLst>
  <p:sldIdLst>
    <p:sldId id="269" r:id="rId2"/>
    <p:sldId id="389" r:id="rId3"/>
    <p:sldId id="388" r:id="rId4"/>
    <p:sldId id="383" r:id="rId5"/>
    <p:sldId id="314" r:id="rId6"/>
    <p:sldId id="283" r:id="rId7"/>
    <p:sldId id="284" r:id="rId8"/>
    <p:sldId id="285" r:id="rId9"/>
    <p:sldId id="287" r:id="rId10"/>
    <p:sldId id="317" r:id="rId11"/>
    <p:sldId id="289" r:id="rId12"/>
    <p:sldId id="257" r:id="rId13"/>
    <p:sldId id="275" r:id="rId14"/>
    <p:sldId id="276" r:id="rId15"/>
    <p:sldId id="279" r:id="rId16"/>
    <p:sldId id="270" r:id="rId17"/>
    <p:sldId id="304" r:id="rId18"/>
    <p:sldId id="378" r:id="rId19"/>
    <p:sldId id="379" r:id="rId20"/>
    <p:sldId id="380" r:id="rId21"/>
    <p:sldId id="390" r:id="rId22"/>
    <p:sldId id="381" r:id="rId23"/>
    <p:sldId id="392" r:id="rId24"/>
    <p:sldId id="382" r:id="rId25"/>
    <p:sldId id="393" r:id="rId26"/>
    <p:sldId id="384" r:id="rId27"/>
    <p:sldId id="385" r:id="rId28"/>
    <p:sldId id="312" r:id="rId29"/>
    <p:sldId id="303" r:id="rId30"/>
    <p:sldId id="305" r:id="rId31"/>
    <p:sldId id="386" r:id="rId32"/>
    <p:sldId id="306" r:id="rId33"/>
    <p:sldId id="313" r:id="rId34"/>
    <p:sldId id="325" r:id="rId35"/>
    <p:sldId id="309" r:id="rId3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770" autoAdjust="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E2093-1F6B-4467-B69E-693058D7C0EE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9CC24-E24A-4915-AE2E-BEB245CE2C4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1006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8992CCE-7E4D-41D2-A2F3-0F06ABAA56F8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7C58630-D302-42CF-9103-DA2CDE4E38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912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37028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06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002" indent="-287693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772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1081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1390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1699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2008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2317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2626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BA1FAE4-1215-4B36-BE2B-6D0DED88EED0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06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002" indent="-287693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772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1081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1390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1699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2008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2317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2626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5B92FE-2F84-4D9E-AB03-C99ECF774D7D}" type="slidenum">
              <a:rPr lang="en-US" smtClean="0"/>
              <a:pPr eaLnBrk="1" hangingPunct="1"/>
              <a:t>24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06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002" indent="-287693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772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1081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1390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1699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2008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2317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2626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A5B92FE-2F84-4D9E-AB03-C99ECF774D7D}" type="slidenum">
              <a:rPr lang="en-US" smtClean="0"/>
              <a:pPr eaLnBrk="1" hangingPunct="1"/>
              <a:t>26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72518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7258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cant change your strategy if you only</a:t>
            </a:r>
            <a:r>
              <a:rPr lang="en-US" baseline="0" dirty="0" smtClean="0"/>
              <a:t> checking once per year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32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5860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Don’t want the giant brainstormed list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33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41677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Elementary literacy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Middle literacy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High school literacy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Engagement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34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4167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6301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Share your work</a:t>
            </a:r>
          </a:p>
          <a:p>
            <a:r>
              <a:rPr lang="en-US" dirty="0" smtClean="0"/>
              <a:t>Share your </a:t>
            </a:r>
            <a:r>
              <a:rPr lang="en-US" dirty="0" err="1" smtClean="0"/>
              <a:t>learnings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5771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7625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7082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A68156-DF44-4E8F-87FA-E0F4B29D5311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493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8630-D302-42CF-9103-DA2CDE4E3887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6246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06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002" indent="-287693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772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1081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1390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1699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2008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2317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2626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FD1496-5283-4FCF-A254-7A535DFC3806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06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8002" indent="-287693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0772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1081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1390" indent="-230154" defTabSz="931806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1699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2008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52317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12626" indent="-230154" defTabSz="9318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7C18B21-A80A-4B56-94FE-704EC28032B6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CA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1E28B7EA-8487-4355-B903-4E30C05D2B36}" type="datetimeFigureOut">
              <a:rPr lang="en-CA" smtClean="0"/>
              <a:t>08/05/2012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4D097F8-B801-497A-8084-84C00E9FADE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24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cesdaisi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9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QUALITY LEARNING ENVIRONMENTS: AISI 5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57904"/>
            <a:ext cx="5372386" cy="4144963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381000" y="6019800"/>
            <a:ext cx="434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 2012 PLANNING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95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Cycle 5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724400"/>
            <a:ext cx="5105400" cy="1408831"/>
          </a:xfrm>
        </p:spPr>
      </p:pic>
      <p:sp>
        <p:nvSpPr>
          <p:cNvPr id="3" name="Text Placeholder 2"/>
          <p:cNvSpPr>
            <a:spLocks noGrp="1"/>
          </p:cNvSpPr>
          <p:nvPr>
            <p:ph type="subTitle" idx="4294967295"/>
          </p:nvPr>
        </p:nvSpPr>
        <p:spPr>
          <a:xfrm>
            <a:off x="381000" y="2057400"/>
            <a:ext cx="8458200" cy="2286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800" b="1" dirty="0" smtClean="0"/>
              <a:t>3</a:t>
            </a:r>
            <a:r>
              <a:rPr lang="en-US" sz="3800" dirty="0"/>
              <a:t>.  Collaborative Cross-School Authority Projects</a:t>
            </a:r>
          </a:p>
          <a:p>
            <a:pPr marL="0" indent="0">
              <a:buNone/>
            </a:pPr>
            <a:endParaRPr lang="en-US" sz="3800" dirty="0"/>
          </a:p>
          <a:p>
            <a:pPr lvl="1"/>
            <a:r>
              <a:rPr lang="en-US" sz="3800" dirty="0"/>
              <a:t>Additional funding available for 2 or more school authorities to submit one collaborative project</a:t>
            </a:r>
          </a:p>
          <a:p>
            <a:pPr lvl="1"/>
            <a:r>
              <a:rPr lang="en-US" sz="3800" dirty="0"/>
              <a:t>Zone 4 </a:t>
            </a:r>
            <a:r>
              <a:rPr lang="en-US" sz="3800" dirty="0" smtClean="0"/>
              <a:t>collaboration ~ Adolescent Literacy (grades 7, 8, 9)</a:t>
            </a:r>
          </a:p>
          <a:p>
            <a:pPr lvl="1"/>
            <a:endParaRPr lang="en-US" sz="3800" dirty="0"/>
          </a:p>
          <a:p>
            <a:pPr lvl="1"/>
            <a:endParaRPr lang="en-US" dirty="0" smtClean="0"/>
          </a:p>
          <a:p>
            <a:endParaRPr lang="en-CA" dirty="0"/>
          </a:p>
        </p:txBody>
      </p:sp>
      <p:pic>
        <p:nvPicPr>
          <p:cNvPr id="9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67631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40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19400"/>
            <a:ext cx="3733800" cy="9144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What is important for CESD?</a:t>
            </a:r>
            <a:endParaRPr lang="en-CA" sz="2800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4" r="10574"/>
          <a:stretch>
            <a:fillRect/>
          </a:stretch>
        </p:blipFill>
        <p:spPr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cross"/>
          </a:sp3d>
        </p:spPr>
      </p:pic>
    </p:spTree>
    <p:extLst>
      <p:ext uri="{BB962C8B-B14F-4D97-AF65-F5344CB8AC3E}">
        <p14:creationId xmlns:p14="http://schemas.microsoft.com/office/powerpoint/2010/main" val="28940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981200"/>
            <a:ext cx="4191000" cy="43434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AISI 5 Projects will focus on </a:t>
            </a:r>
            <a:r>
              <a:rPr lang="en-US" b="1" u="sng" dirty="0" smtClean="0"/>
              <a:t>all or some </a:t>
            </a:r>
            <a:r>
              <a:rPr lang="en-US" dirty="0" smtClean="0"/>
              <a:t>of the following:</a:t>
            </a:r>
          </a:p>
          <a:p>
            <a:pPr lvl="1"/>
            <a:r>
              <a:rPr lang="en-US" sz="2800" dirty="0" smtClean="0"/>
              <a:t>Student </a:t>
            </a:r>
            <a:r>
              <a:rPr lang="en-US" sz="2800" b="1" dirty="0" smtClean="0">
                <a:solidFill>
                  <a:schemeClr val="accent1"/>
                </a:solidFill>
              </a:rPr>
              <a:t>engagement</a:t>
            </a:r>
          </a:p>
          <a:p>
            <a:pPr lvl="1"/>
            <a:r>
              <a:rPr lang="en-US" sz="2800" dirty="0" smtClean="0"/>
              <a:t>Student </a:t>
            </a:r>
            <a:r>
              <a:rPr lang="en-US" sz="2800" b="1" dirty="0" smtClean="0">
                <a:solidFill>
                  <a:schemeClr val="accent1"/>
                </a:solidFill>
              </a:rPr>
              <a:t>learning </a:t>
            </a:r>
          </a:p>
          <a:p>
            <a:pPr lvl="1"/>
            <a:r>
              <a:rPr lang="en-US" sz="2800" dirty="0" smtClean="0"/>
              <a:t>Student </a:t>
            </a:r>
            <a:r>
              <a:rPr lang="en-US" sz="2800" b="1" dirty="0" smtClean="0">
                <a:solidFill>
                  <a:schemeClr val="accent1"/>
                </a:solidFill>
              </a:rPr>
              <a:t>performance</a:t>
            </a:r>
            <a:endParaRPr lang="en-CA" sz="2800" b="1" dirty="0">
              <a:solidFill>
                <a:schemeClr val="accent1"/>
              </a:solidFill>
            </a:endParaRP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144" y="2899701"/>
            <a:ext cx="3204711" cy="227779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990600" y="3886200"/>
            <a:ext cx="3124200" cy="762000"/>
          </a:xfrm>
          <a:prstGeom prst="ellipse">
            <a:avLst/>
          </a:prstGeom>
          <a:solidFill>
            <a:schemeClr val="bg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355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965245" cy="685800"/>
          </a:xfrm>
        </p:spPr>
        <p:txBody>
          <a:bodyPr>
            <a:normAutofit/>
          </a:bodyPr>
          <a:lstStyle/>
          <a:p>
            <a:r>
              <a:rPr lang="en-US" dirty="0" smtClean="0"/>
              <a:t>Clarity - Special Education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3382884"/>
              </p:ext>
            </p:extLst>
          </p:nvPr>
        </p:nvGraphicFramePr>
        <p:xfrm>
          <a:off x="0" y="1143000"/>
          <a:ext cx="9144000" cy="5584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953000"/>
              </a:tblGrid>
              <a:tr h="39908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Moving from 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958288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smtClean="0"/>
                        <a:t>Student Services takes on responsibility of Special Education</a:t>
                      </a:r>
                      <a:endParaRPr lang="en-C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Student Services aligns with other CO services to support EVERY student – focus on Mission/Vision/QLE</a:t>
                      </a:r>
                    </a:p>
                  </a:txBody>
                  <a:tcPr/>
                </a:tc>
              </a:tr>
              <a:tr h="266055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smtClean="0"/>
                        <a:t>Special Education Liaisons – coordinate specialized services, support work of IPPs, work with individual students, Level B assessments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aseline="0" dirty="0" smtClean="0"/>
                        <a:t>Learning Support teacher– assist teachers with IEPTs, paperwork, coordination of services and when needed, Level B assessments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aseline="0" dirty="0" smtClean="0"/>
                        <a:t>Learning Support Team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      p</a:t>
                      </a:r>
                      <a:r>
                        <a:rPr lang="en-US" sz="1800" dirty="0" smtClean="0"/>
                        <a:t>rovide</a:t>
                      </a:r>
                      <a:r>
                        <a:rPr lang="en-US" sz="1800" baseline="0" dirty="0" smtClean="0"/>
                        <a:t> and facilitate instructional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      coaching, co-teaching and/or co-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      planning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Coordinate/facilitate</a:t>
                      </a:r>
                      <a:r>
                        <a:rPr lang="en-US" sz="1800" baseline="0" dirty="0" smtClean="0"/>
                        <a:t> p</a:t>
                      </a:r>
                      <a:r>
                        <a:rPr lang="en-US" sz="1800" dirty="0" smtClean="0"/>
                        <a:t>rofessional development as part of 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800" dirty="0" smtClean="0"/>
                        <a:t>      team</a:t>
                      </a:r>
                      <a:endParaRPr lang="en-CA" sz="1800" dirty="0" smtClean="0"/>
                    </a:p>
                  </a:txBody>
                  <a:tcPr/>
                </a:tc>
              </a:tr>
              <a:tr h="1392277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Focus</a:t>
                      </a:r>
                      <a:r>
                        <a:rPr lang="en-US" sz="2000" baseline="0" dirty="0" smtClean="0"/>
                        <a:t> on students identified with a special education code – common practice to pull out and provide separate specialized programs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Support</a:t>
                      </a:r>
                      <a:r>
                        <a:rPr lang="en-US" sz="1800" baseline="0" dirty="0" smtClean="0"/>
                        <a:t> for ALL students in classrooms – main focus on supporting/working in the classroom environment with targeted and/or specialized support when needed</a:t>
                      </a:r>
                      <a:endParaRPr lang="en-CA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3505200" y="3124200"/>
            <a:ext cx="5638800" cy="2285999"/>
          </a:xfrm>
          <a:prstGeom prst="ellipse">
            <a:avLst/>
          </a:prstGeom>
          <a:solidFill>
            <a:schemeClr val="bg1">
              <a:alpha val="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97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6965245" cy="1202485"/>
          </a:xfrm>
        </p:spPr>
        <p:txBody>
          <a:bodyPr/>
          <a:lstStyle/>
          <a:p>
            <a:r>
              <a:rPr lang="en-US" dirty="0" smtClean="0"/>
              <a:t>Clarity around AISI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4872127"/>
              </p:ext>
            </p:extLst>
          </p:nvPr>
        </p:nvGraphicFramePr>
        <p:xfrm>
          <a:off x="152400" y="1524000"/>
          <a:ext cx="8991600" cy="49529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40831"/>
                <a:gridCol w="4950769"/>
              </a:tblGrid>
              <a:tr h="417516">
                <a:tc>
                  <a:txBody>
                    <a:bodyPr/>
                    <a:lstStyle/>
                    <a:p>
                      <a:r>
                        <a:rPr lang="en-US" dirty="0" smtClean="0"/>
                        <a:t>Moving</a:t>
                      </a:r>
                      <a:r>
                        <a:rPr lang="en-US" baseline="0" dirty="0" smtClean="0"/>
                        <a:t> From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Moving To</a:t>
                      </a:r>
                      <a:endParaRPr lang="en-CA" dirty="0"/>
                    </a:p>
                  </a:txBody>
                  <a:tcPr/>
                </a:tc>
              </a:tr>
              <a:tr h="720644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AISI</a:t>
                      </a:r>
                      <a:r>
                        <a:rPr lang="en-US" sz="2000" baseline="0" dirty="0" smtClean="0"/>
                        <a:t> as a separate Learning Services initiative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QLE</a:t>
                      </a:r>
                      <a:r>
                        <a:rPr lang="en-US" sz="2000" baseline="0" dirty="0" smtClean="0"/>
                        <a:t> drives district and school focus</a:t>
                      </a:r>
                      <a:endParaRPr lang="en-CA" sz="2000" dirty="0" smtClean="0"/>
                    </a:p>
                  </a:txBody>
                  <a:tcPr/>
                </a:tc>
              </a:tr>
              <a:tr h="195603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AISI leaders coordinate/facilitate professional development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2000" dirty="0" smtClean="0"/>
                        <a:t>Learning Support Teams: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Provide</a:t>
                      </a:r>
                      <a:r>
                        <a:rPr lang="en-US" sz="2000" baseline="0" dirty="0" smtClean="0"/>
                        <a:t> and facilitate instructional coaching, co-teaching and/or co-planning</a:t>
                      </a:r>
                      <a:endParaRPr lang="en-CA" sz="20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Coordinate/facilitate professional development as part of a team</a:t>
                      </a:r>
                      <a:endParaRPr lang="en-CA" sz="2000" dirty="0" smtClean="0"/>
                    </a:p>
                  </a:txBody>
                  <a:tcPr/>
                </a:tc>
              </a:tr>
              <a:tr h="720644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AISI leaders engage in research around areas of focus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Teams engage and apply research in</a:t>
                      </a:r>
                      <a:r>
                        <a:rPr lang="en-US" sz="2000" baseline="0" dirty="0" smtClean="0"/>
                        <a:t> classrooms </a:t>
                      </a:r>
                      <a:endParaRPr lang="en-CA" sz="2000" dirty="0"/>
                    </a:p>
                  </a:txBody>
                  <a:tcPr/>
                </a:tc>
              </a:tr>
              <a:tr h="41751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/>
                        <a:t>Focus on students</a:t>
                      </a:r>
                      <a:endParaRPr lang="en-CA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Deliberate focus on ALL students</a:t>
                      </a:r>
                      <a:endParaRPr lang="en-CA" sz="2000" dirty="0"/>
                    </a:p>
                  </a:txBody>
                  <a:tcPr/>
                </a:tc>
              </a:tr>
              <a:tr h="720644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AISI individual school improvement</a:t>
                      </a: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000" baseline="0" dirty="0" smtClean="0"/>
                        <a:t>CESD community improvement </a:t>
                      </a:r>
                      <a:endParaRPr lang="en-CA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886200" y="2590800"/>
            <a:ext cx="5105400" cy="1219200"/>
          </a:xfrm>
          <a:prstGeom prst="ellipse">
            <a:avLst/>
          </a:prstGeom>
          <a:solidFill>
            <a:schemeClr val="bg1">
              <a:alpha val="0"/>
            </a:scheme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068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Support Team: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86" y="1752600"/>
            <a:ext cx="6856046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38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81000"/>
            <a:ext cx="8534400" cy="2171700"/>
          </a:xfrm>
        </p:spPr>
        <p:txBody>
          <a:bodyPr>
            <a:normAutofit/>
          </a:bodyPr>
          <a:lstStyle/>
          <a:p>
            <a:r>
              <a:rPr lang="en-CA" sz="2800" b="1" dirty="0" smtClean="0"/>
              <a:t>CESD overarching question: </a:t>
            </a:r>
            <a:r>
              <a:rPr lang="en-CA" sz="2800" dirty="0" smtClean="0"/>
              <a:t/>
            </a:r>
            <a:br>
              <a:rPr lang="en-CA" sz="2800" dirty="0" smtClean="0"/>
            </a:br>
            <a:r>
              <a:rPr lang="en-CA" sz="2800" dirty="0" smtClean="0"/>
              <a:t>To </a:t>
            </a:r>
            <a:r>
              <a:rPr lang="en-CA" sz="2800" dirty="0"/>
              <a:t>what extent and in what ways will </a:t>
            </a:r>
            <a:r>
              <a:rPr lang="en-CA" sz="2800" dirty="0" smtClean="0"/>
              <a:t>our CESD Quality </a:t>
            </a:r>
            <a:r>
              <a:rPr lang="en-CA" sz="2800" dirty="0"/>
              <a:t>Learning Environment </a:t>
            </a:r>
            <a:r>
              <a:rPr lang="en-CA" sz="2800" dirty="0" smtClean="0"/>
              <a:t>framework </a:t>
            </a:r>
            <a:r>
              <a:rPr lang="en-CA" sz="2800" dirty="0"/>
              <a:t>improve student </a:t>
            </a:r>
            <a:r>
              <a:rPr lang="en-CA" sz="2800" dirty="0" smtClean="0"/>
              <a:t>learning?</a:t>
            </a:r>
            <a:endParaRPr lang="en-CA" sz="28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2667000"/>
            <a:ext cx="9144000" cy="350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63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3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914400"/>
          </a:xfrm>
        </p:spPr>
        <p:txBody>
          <a:bodyPr/>
          <a:lstStyle/>
          <a:p>
            <a:r>
              <a:rPr lang="en-US" dirty="0" smtClean="0"/>
              <a:t>Elevator Speech…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447800"/>
            <a:ext cx="4800600" cy="5410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What is your strategy?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will you address Key Outcomes (QLE) with this strategy?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will you address </a:t>
            </a:r>
            <a:r>
              <a:rPr lang="en-US" dirty="0" smtClean="0"/>
              <a:t>Balanced Assessment </a:t>
            </a:r>
            <a:r>
              <a:rPr lang="en-US" dirty="0"/>
              <a:t>(QLE) with this strategy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will you address </a:t>
            </a:r>
            <a:r>
              <a:rPr lang="en-US" dirty="0" smtClean="0"/>
              <a:t>Instructional Strategies </a:t>
            </a:r>
            <a:r>
              <a:rPr lang="en-US" dirty="0"/>
              <a:t>(QLE) with this strategy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will you address </a:t>
            </a:r>
            <a:r>
              <a:rPr lang="en-US" dirty="0" smtClean="0"/>
              <a:t>Personalization </a:t>
            </a:r>
            <a:r>
              <a:rPr lang="en-US" dirty="0"/>
              <a:t>(QLE) with this strategy?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5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2110740"/>
            <a:ext cx="4572000" cy="3429000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42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Meet and Greet:  Large Group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116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>
                <a:solidFill>
                  <a:srgbClr val="00B050"/>
                </a:solidFill>
              </a:rPr>
              <a:t>4</a:t>
            </a:r>
            <a:r>
              <a:rPr lang="en-US" dirty="0" smtClean="0">
                <a:solidFill>
                  <a:srgbClr val="00B050"/>
                </a:solidFill>
              </a:rPr>
              <a:t> Questions</a:t>
            </a:r>
          </a:p>
          <a:p>
            <a:pPr eaLnBrk="1" hangingPunct="1"/>
            <a:r>
              <a:rPr lang="en-US" dirty="0" smtClean="0"/>
              <a:t>Instructions will be on the screen</a:t>
            </a:r>
          </a:p>
          <a:p>
            <a:pPr eaLnBrk="1" hangingPunct="1"/>
            <a:r>
              <a:rPr lang="en-US" dirty="0" smtClean="0"/>
              <a:t>When lights are turned off: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b="1" dirty="0" smtClean="0"/>
              <a:t>Thank</a:t>
            </a:r>
            <a:r>
              <a:rPr lang="en-US" dirty="0" smtClean="0"/>
              <a:t> your partner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b="1" dirty="0" smtClean="0"/>
              <a:t>Find</a:t>
            </a:r>
            <a:r>
              <a:rPr lang="en-US" dirty="0" smtClean="0"/>
              <a:t> a new partner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b="1" dirty="0" smtClean="0"/>
              <a:t>Read</a:t>
            </a:r>
            <a:r>
              <a:rPr lang="en-US" dirty="0" smtClean="0"/>
              <a:t> </a:t>
            </a:r>
            <a:r>
              <a:rPr lang="en-US" b="1" dirty="0" smtClean="0"/>
              <a:t>NEW</a:t>
            </a:r>
            <a:r>
              <a:rPr lang="en-US" dirty="0" smtClean="0"/>
              <a:t> question on PowerPoint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pic>
        <p:nvPicPr>
          <p:cNvPr id="9220" name="Picture 4" descr="MCDD00864_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67000"/>
            <a:ext cx="265685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81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you are waiting…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Go to the following site: </a:t>
            </a:r>
            <a:endParaRPr lang="en-US" dirty="0" smtClean="0"/>
          </a:p>
          <a:p>
            <a:pPr marL="0" indent="0">
              <a:buNone/>
            </a:pPr>
            <a:r>
              <a:rPr lang="en-CA" dirty="0">
                <a:hlinkClick r:id="rId3"/>
              </a:rPr>
              <a:t>http://bit.ly/cesdaisi5</a:t>
            </a:r>
            <a:r>
              <a:rPr lang="en-CA" dirty="0"/>
              <a:t/>
            </a:r>
            <a:br>
              <a:rPr lang="en-CA" dirty="0"/>
            </a:b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Enter </a:t>
            </a:r>
            <a:r>
              <a:rPr lang="en-US" dirty="0" smtClean="0">
                <a:solidFill>
                  <a:srgbClr val="FF0000"/>
                </a:solidFill>
              </a:rPr>
              <a:t>your school data</a:t>
            </a:r>
          </a:p>
          <a:p>
            <a:endParaRPr lang="en-CA" dirty="0"/>
          </a:p>
        </p:txBody>
      </p:sp>
      <p:pic>
        <p:nvPicPr>
          <p:cNvPr id="3075" name="Picture 3" descr="d:\users\lsteele.CESD\AppData\Local\Microsoft\Windows\Temporary Internet Files\Content.IE5\SN2G3YIA\MC900439359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81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1: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Find someone who was </a:t>
            </a:r>
            <a:r>
              <a:rPr lang="en-US" dirty="0" smtClean="0">
                <a:solidFill>
                  <a:srgbClr val="993366"/>
                </a:solidFill>
              </a:rPr>
              <a:t>not</a:t>
            </a:r>
            <a:r>
              <a:rPr lang="en-US" dirty="0" smtClean="0"/>
              <a:t> at your table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Introduce yourself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school are you from?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you are you going to be teaching?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7030A0"/>
                </a:solidFill>
                <a:latin typeface="Kristen ITC" pitchFamily="66" charset="0"/>
              </a:rPr>
              <a:t>What is your strategy?</a:t>
            </a:r>
            <a:r>
              <a:rPr lang="en-US" dirty="0">
                <a:solidFill>
                  <a:srgbClr val="7030A0"/>
                </a:solidFill>
              </a:rPr>
              <a:t> 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7030A0"/>
                </a:solidFill>
                <a:latin typeface="Kristen ITC" pitchFamily="66" charset="0"/>
              </a:rPr>
              <a:t>How </a:t>
            </a:r>
            <a:r>
              <a:rPr lang="en-US" b="1" dirty="0">
                <a:solidFill>
                  <a:srgbClr val="7030A0"/>
                </a:solidFill>
                <a:latin typeface="Kristen ITC" pitchFamily="66" charset="0"/>
              </a:rPr>
              <a:t>will you address Key Outcomes (QLE) with this strategy?</a:t>
            </a:r>
          </a:p>
          <a:p>
            <a:pPr eaLnBrk="1" hangingPunct="1">
              <a:lnSpc>
                <a:spcPct val="90000"/>
              </a:lnSpc>
            </a:pPr>
            <a:endParaRPr lang="en-US" b="1" dirty="0" smtClean="0">
              <a:solidFill>
                <a:srgbClr val="660066"/>
              </a:solidFill>
              <a:latin typeface="Kristen ITC" pitchFamily="66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4953000"/>
            <a:ext cx="1295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latin typeface="Verdana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8755" b="49750"/>
          <a:stretch/>
        </p:blipFill>
        <p:spPr bwMode="auto">
          <a:xfrm>
            <a:off x="6477000" y="457200"/>
            <a:ext cx="2667001" cy="264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60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partners</a:t>
            </a:r>
            <a:endParaRPr lang="en-CA" dirty="0"/>
          </a:p>
        </p:txBody>
      </p:sp>
      <p:pic>
        <p:nvPicPr>
          <p:cNvPr id="4098" name="Picture 2" descr="d:\users\lsteele.CESD\AppData\Local\Microsoft\Windows\Temporary Internet Files\Content.IE5\SN2G3YIA\MC9004417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65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 2: New Partner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Introduce yourself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school are you from?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you are you going to be teaching?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  <a:latin typeface="Kristen ITC" pitchFamily="66" charset="0"/>
              </a:rPr>
              <a:t>What is your strategy?</a:t>
            </a:r>
          </a:p>
          <a:p>
            <a:r>
              <a:rPr lang="en-US" dirty="0" smtClean="0">
                <a:solidFill>
                  <a:srgbClr val="7030A0"/>
                </a:solidFill>
                <a:latin typeface="Kristen ITC" pitchFamily="66" charset="0"/>
              </a:rPr>
              <a:t>How </a:t>
            </a:r>
            <a:r>
              <a:rPr lang="en-US" dirty="0">
                <a:solidFill>
                  <a:srgbClr val="7030A0"/>
                </a:solidFill>
                <a:latin typeface="Kristen ITC" pitchFamily="66" charset="0"/>
              </a:rPr>
              <a:t>will you address Balanced Assessment (QLE) with this strategy?</a:t>
            </a:r>
          </a:p>
          <a:p>
            <a:pPr marL="0" indent="0" eaLnBrk="1" hangingPunct="1">
              <a:buNone/>
            </a:pPr>
            <a:endParaRPr lang="en-US" b="1" dirty="0" smtClean="0">
              <a:solidFill>
                <a:srgbClr val="660066"/>
              </a:solidFill>
              <a:latin typeface="Kristen ITC" pitchFamily="66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33400" y="4953000"/>
            <a:ext cx="1295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latin typeface="Verdana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666"/>
          <a:stretch/>
        </p:blipFill>
        <p:spPr bwMode="auto">
          <a:xfrm>
            <a:off x="6629400" y="533399"/>
            <a:ext cx="2514600" cy="250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50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partners</a:t>
            </a:r>
            <a:endParaRPr lang="en-CA" dirty="0"/>
          </a:p>
        </p:txBody>
      </p:sp>
      <p:pic>
        <p:nvPicPr>
          <p:cNvPr id="4098" name="Picture 2" descr="d:\users\lsteele.CESD\AppData\Local\Microsoft\Windows\Temporary Internet Files\Content.IE5\SN2G3YIA\MC9004417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21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 3: New Partner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Introduce yourself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school are you from?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you are you going to be teaching?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4953000"/>
            <a:ext cx="1295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latin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799" y="4213026"/>
            <a:ext cx="773112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  <a:latin typeface="Kristen ITC" pitchFamily="66" charset="0"/>
              </a:rPr>
              <a:t>What is your </a:t>
            </a:r>
            <a:r>
              <a:rPr lang="en-US" sz="3200" dirty="0" smtClean="0">
                <a:solidFill>
                  <a:srgbClr val="7030A0"/>
                </a:solidFill>
                <a:latin typeface="Kristen ITC" pitchFamily="66" charset="0"/>
              </a:rPr>
              <a:t>strategy?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7030A0"/>
                </a:solidFill>
                <a:latin typeface="Kristen ITC" pitchFamily="66" charset="0"/>
              </a:rPr>
              <a:t>How will you address Purposeful Instructional Strategies (QLE) with this strategy?</a:t>
            </a:r>
            <a:endParaRPr lang="en-US" sz="3200" dirty="0">
              <a:solidFill>
                <a:srgbClr val="7030A0"/>
              </a:solidFill>
              <a:latin typeface="Kristen ITC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2" t="50798" b="-1"/>
          <a:stretch/>
        </p:blipFill>
        <p:spPr bwMode="auto">
          <a:xfrm>
            <a:off x="6554047" y="457200"/>
            <a:ext cx="260519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46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partners</a:t>
            </a:r>
            <a:endParaRPr lang="en-CA" dirty="0"/>
          </a:p>
        </p:txBody>
      </p:sp>
      <p:pic>
        <p:nvPicPr>
          <p:cNvPr id="4098" name="Picture 2" descr="d:\users\lsteele.CESD\AppData\Local\Microsoft\Windows\Temporary Internet Files\Content.IE5\SN2G3YIA\MC90044174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7526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0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 4: New Partner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Introduce yourself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school are you from?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 you are you going to be teaching?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4953000"/>
            <a:ext cx="1295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latin typeface="Verdan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799" y="4213026"/>
            <a:ext cx="773112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  <a:latin typeface="Kristen ITC" pitchFamily="66" charset="0"/>
              </a:rPr>
              <a:t>What is your strategy?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solidFill>
                  <a:srgbClr val="7030A0"/>
                </a:solidFill>
                <a:latin typeface="Kristen ITC" pitchFamily="66" charset="0"/>
              </a:rPr>
              <a:t>How will you address </a:t>
            </a:r>
            <a:r>
              <a:rPr lang="en-US" sz="3200" dirty="0" smtClean="0">
                <a:solidFill>
                  <a:srgbClr val="7030A0"/>
                </a:solidFill>
                <a:latin typeface="Kristen ITC" pitchFamily="66" charset="0"/>
              </a:rPr>
              <a:t>Personalization </a:t>
            </a:r>
            <a:r>
              <a:rPr lang="en-US" sz="3200" dirty="0">
                <a:solidFill>
                  <a:srgbClr val="7030A0"/>
                </a:solidFill>
                <a:latin typeface="Kristen ITC" pitchFamily="66" charset="0"/>
              </a:rPr>
              <a:t>(QLE) with this strategy?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48011"/>
          <a:stretch/>
        </p:blipFill>
        <p:spPr bwMode="auto">
          <a:xfrm>
            <a:off x="6355080" y="457200"/>
            <a:ext cx="2771676" cy="269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157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 to your table ~ What did you learn?</a:t>
            </a:r>
            <a:endParaRPr lang="en-CA" dirty="0"/>
          </a:p>
        </p:txBody>
      </p:sp>
      <p:pic>
        <p:nvPicPr>
          <p:cNvPr id="1026" name="Picture 2" descr="d:\users\lsteele.CESD\AppData\Local\Microsoft\Windows\Temporary Internet Files\Content.IE5\Z2EEZWTC\MC900438736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691" y="1981200"/>
            <a:ext cx="5526617" cy="414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0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4400" dirty="0" smtClean="0"/>
              <a:t>BREAK</a:t>
            </a:r>
            <a:endParaRPr lang="en-CA" sz="4400" dirty="0"/>
          </a:p>
        </p:txBody>
      </p:sp>
      <p:pic>
        <p:nvPicPr>
          <p:cNvPr id="1026" name="Picture 2" descr="d:\users\lsteele.CESD\AppData\Local\Microsoft\Windows\Temporary Internet Files\Content.IE5\BYOXPBYM\MP900309632[2].jpg"/>
          <p:cNvPicPr>
            <a:picLocks noGrp="1" noChangeAspect="1" noChangeArrowheads="1"/>
          </p:cNvPicPr>
          <p:nvPr>
            <p:ph type="pic" idx="1"/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4" b="1608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57200" y="2514600"/>
            <a:ext cx="3810000" cy="312724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Return to your table in 15 min.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773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371600"/>
            <a:ext cx="4953000" cy="4424041"/>
          </a:xfr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  <p:extLst>
      <p:ext uri="{BB962C8B-B14F-4D97-AF65-F5344CB8AC3E}">
        <p14:creationId xmlns:p14="http://schemas.microsoft.com/office/powerpoint/2010/main" val="316932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begin…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1813560"/>
            <a:ext cx="9078151" cy="3672840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own Arrow 3"/>
          <p:cNvSpPr/>
          <p:nvPr/>
        </p:nvSpPr>
        <p:spPr>
          <a:xfrm rot="3951235">
            <a:off x="4447318" y="2901708"/>
            <a:ext cx="600277" cy="2453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1676400" y="4128528"/>
            <a:ext cx="1981200" cy="976872"/>
          </a:xfrm>
          <a:prstGeom prst="ellipse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269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Measures: 2012-2015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Meaningful</a:t>
            </a:r>
            <a:r>
              <a:rPr lang="en-US" dirty="0" smtClean="0"/>
              <a:t> to your school</a:t>
            </a:r>
          </a:p>
          <a:p>
            <a:r>
              <a:rPr lang="en-US" b="1" dirty="0" smtClean="0"/>
              <a:t>Appropriate</a:t>
            </a:r>
            <a:r>
              <a:rPr lang="en-US" dirty="0" smtClean="0"/>
              <a:t> to the strategy</a:t>
            </a:r>
          </a:p>
          <a:p>
            <a:r>
              <a:rPr lang="en-US" b="1" dirty="0" smtClean="0"/>
              <a:t>Focused</a:t>
            </a:r>
            <a:r>
              <a:rPr lang="en-US" dirty="0" smtClean="0"/>
              <a:t> on student learning and progress</a:t>
            </a:r>
          </a:p>
          <a:p>
            <a:r>
              <a:rPr lang="en-US" dirty="0" smtClean="0"/>
              <a:t>Part of your 3 year plan…not an add-on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1027" name="Picture 3" descr="d:\users\lsteele.CESD\AppData\Local\Microsoft\Windows\Temporary Internet Files\Content.IE5\BYOXPBYM\MC90043384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1558">
            <a:off x="4191000" y="2667000"/>
            <a:ext cx="4953000" cy="495300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75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about your measures…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Purposeful Sampling: Tracking a group of students </a:t>
            </a:r>
          </a:p>
          <a:p>
            <a:pPr lvl="1"/>
            <a:r>
              <a:rPr lang="en-US" dirty="0" smtClean="0"/>
              <a:t>e.g. grade 6 students year 1; </a:t>
            </a:r>
          </a:p>
          <a:p>
            <a:pPr lvl="1"/>
            <a:r>
              <a:rPr lang="en-US" dirty="0" smtClean="0"/>
              <a:t>same group of students now in grade 7 – year 2; </a:t>
            </a:r>
          </a:p>
          <a:p>
            <a:pPr lvl="1"/>
            <a:r>
              <a:rPr lang="en-US" dirty="0" smtClean="0"/>
              <a:t>same group of students now in grade 8 – year 3</a:t>
            </a:r>
          </a:p>
          <a:p>
            <a:pPr lvl="1"/>
            <a:endParaRPr lang="en-US" dirty="0"/>
          </a:p>
          <a:p>
            <a:r>
              <a:rPr lang="en-US" dirty="0" smtClean="0"/>
              <a:t>Random Sampling (e.g. 30 students across grades 10-12)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All Students</a:t>
            </a:r>
          </a:p>
          <a:p>
            <a:endParaRPr lang="en-US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95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Measure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CA" dirty="0"/>
              <a:t>How will you </a:t>
            </a:r>
            <a:r>
              <a:rPr lang="en-CA" b="1" dirty="0"/>
              <a:t>regularly measure student progress </a:t>
            </a:r>
            <a:r>
              <a:rPr lang="en-CA" dirty="0"/>
              <a:t>based on the strategy you have chosen? </a:t>
            </a:r>
            <a:endParaRPr lang="en-CA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CA" dirty="0" smtClean="0"/>
          </a:p>
          <a:p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461933" y="457200"/>
            <a:ext cx="46482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Examples:</a:t>
            </a:r>
            <a:endParaRPr lang="en-CA" sz="3600" dirty="0">
              <a:solidFill>
                <a:srgbClr val="FF0000"/>
              </a:solidFill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CA" sz="3200" dirty="0"/>
              <a:t>running records;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CA" sz="3200" dirty="0"/>
              <a:t>reading comprehension assessment;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CA" sz="3200" dirty="0"/>
              <a:t>student focus groups;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CA" sz="3200" dirty="0"/>
              <a:t>observation checklist;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CA" sz="3200" dirty="0"/>
              <a:t>classroom feedback loop; </a:t>
            </a:r>
          </a:p>
          <a:p>
            <a:pPr lvl="1"/>
            <a:r>
              <a:rPr lang="en-CA" sz="3200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46984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Measure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15 minutes:</a:t>
            </a:r>
          </a:p>
          <a:p>
            <a:r>
              <a:rPr lang="en-US" dirty="0" smtClean="0"/>
              <a:t>Discuss– what are you considering?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Record each type of measure on an individual post it note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2" descr="d:\users\lsteele.CESD\AppData\Local\Microsoft\Windows\Temporary Internet Files\Content.IE5\BYOXPBYM\MC90044131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237">
            <a:off x="4444209" y="1553954"/>
            <a:ext cx="4643522" cy="464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47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your thoughts:</a:t>
            </a:r>
            <a:endParaRPr lang="en-CA" dirty="0"/>
          </a:p>
        </p:txBody>
      </p:sp>
      <p:pic>
        <p:nvPicPr>
          <p:cNvPr id="5" name="Picture 2" descr="d:\users\lsteele.CESD\AppData\Local\Microsoft\Windows\Temporary Internet Files\Content.IE5\BYOXPBYM\MC900441312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237">
            <a:off x="2146621" y="1918021"/>
            <a:ext cx="4643522" cy="464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7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PLANNING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</a:t>
            </a:r>
          </a:p>
          <a:p>
            <a:pPr lvl="1"/>
            <a:r>
              <a:rPr lang="en-US" dirty="0" smtClean="0"/>
              <a:t>Provide as much detail as possible</a:t>
            </a:r>
          </a:p>
          <a:p>
            <a:pPr lvl="1"/>
            <a:r>
              <a:rPr lang="en-US" dirty="0" smtClean="0"/>
              <a:t>Talk with other schools</a:t>
            </a:r>
          </a:p>
          <a:p>
            <a:pPr lvl="1"/>
            <a:r>
              <a:rPr lang="en-US" dirty="0" smtClean="0"/>
              <a:t>Project plan reviewed by one of us</a:t>
            </a:r>
          </a:p>
          <a:p>
            <a:pPr lvl="1"/>
            <a:r>
              <a:rPr lang="en-US" dirty="0" smtClean="0"/>
              <a:t>Follow up visit in June to review status of your plan</a:t>
            </a:r>
          </a:p>
          <a:p>
            <a:pPr lvl="1"/>
            <a:r>
              <a:rPr lang="en-US" dirty="0" smtClean="0"/>
              <a:t>Plans submitted to Lorraine Ewashen by June </a:t>
            </a:r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endParaRPr lang="en-US" dirty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Talk with one of us before you leave today…</a:t>
            </a:r>
            <a:endParaRPr lang="en-CA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and Talk with your table group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What do you hope to get </a:t>
            </a:r>
            <a:r>
              <a:rPr lang="en-US" b="1" u="sng" dirty="0" smtClean="0"/>
              <a:t>from us </a:t>
            </a:r>
            <a:r>
              <a:rPr lang="en-US" dirty="0" smtClean="0"/>
              <a:t>today?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do you hope </a:t>
            </a:r>
            <a:r>
              <a:rPr lang="en-US" b="1" u="sng" dirty="0" smtClean="0"/>
              <a:t>your team</a:t>
            </a:r>
            <a:r>
              <a:rPr lang="en-US" b="1" dirty="0" smtClean="0"/>
              <a:t> </a:t>
            </a:r>
            <a:r>
              <a:rPr lang="en-US" dirty="0" smtClean="0"/>
              <a:t>gets accomplished today?</a:t>
            </a:r>
            <a:endParaRPr lang="en-CA" dirty="0"/>
          </a:p>
        </p:txBody>
      </p:sp>
      <p:pic>
        <p:nvPicPr>
          <p:cNvPr id="5" name="Picture 2" descr="d:\users\lsteele.CESD\AppData\Local\Microsoft\Windows\Temporary Internet Files\Content.IE5\BYOXPBYM\MC90044131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237">
            <a:off x="4713066" y="1912706"/>
            <a:ext cx="3950789" cy="395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5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Day: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Understand provincial AISI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Collaborate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Determine measures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Complete school plan</a:t>
            </a:r>
          </a:p>
        </p:txBody>
      </p:sp>
    </p:spTree>
    <p:extLst>
      <p:ext uri="{BB962C8B-B14F-4D97-AF65-F5344CB8AC3E}">
        <p14:creationId xmlns:p14="http://schemas.microsoft.com/office/powerpoint/2010/main" val="166261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00200"/>
            <a:ext cx="4114800" cy="2438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Nuts and Bolts: </a:t>
            </a:r>
            <a:br>
              <a:rPr lang="en-US" sz="3600" dirty="0" smtClean="0"/>
            </a:br>
            <a:r>
              <a:rPr lang="en-US" sz="3600" dirty="0" smtClean="0"/>
              <a:t>The Details from the Province</a:t>
            </a:r>
            <a:endParaRPr lang="en-CA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4038600"/>
            <a:ext cx="3508248" cy="312724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QLE~AISI 5</a:t>
            </a:r>
            <a:endParaRPr lang="en-CA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295650" cy="3733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6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Cycle 5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1981200"/>
            <a:ext cx="6477000" cy="820208"/>
          </a:xfrm>
        </p:spPr>
        <p:txBody>
          <a:bodyPr>
            <a:noAutofit/>
          </a:bodyPr>
          <a:lstStyle/>
          <a:p>
            <a:r>
              <a:rPr lang="en-US" sz="2800" dirty="0" smtClean="0"/>
              <a:t>1. Research Capacity/Leadership</a:t>
            </a:r>
            <a:endParaRPr lang="en-C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609600" y="3124200"/>
            <a:ext cx="3611880" cy="3048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Site-based research taken to the next level</a:t>
            </a:r>
          </a:p>
          <a:p>
            <a:r>
              <a:rPr lang="en-US" sz="2800" dirty="0" smtClean="0"/>
              <a:t>Examine current theories of teaching and learning</a:t>
            </a:r>
          </a:p>
          <a:p>
            <a:r>
              <a:rPr lang="en-US" sz="2800" dirty="0"/>
              <a:t>Read and evaluate published findings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d:\users\lsteele.CESD\AppData\Local\Microsoft\Windows\Temporary Internet Files\Content.IE5\0O5G3NBH\MP900387779[1].jp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004" y="3505200"/>
            <a:ext cx="3227388" cy="230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698" y="8382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97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Priorities for Cycle 5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b="1" dirty="0" smtClean="0"/>
              <a:t>Analyze</a:t>
            </a:r>
            <a:r>
              <a:rPr lang="en-US" sz="2800" dirty="0" smtClean="0"/>
              <a:t> findings</a:t>
            </a:r>
          </a:p>
          <a:p>
            <a:r>
              <a:rPr lang="en-US" sz="2800" b="1" dirty="0" smtClean="0"/>
              <a:t>Incorporate</a:t>
            </a:r>
            <a:r>
              <a:rPr lang="en-US" sz="2800" dirty="0" smtClean="0"/>
              <a:t> findings into practice</a:t>
            </a:r>
          </a:p>
          <a:p>
            <a:r>
              <a:rPr lang="en-US" sz="2800" dirty="0" smtClean="0"/>
              <a:t>10</a:t>
            </a:r>
            <a:r>
              <a:rPr lang="en-US" sz="2800" dirty="0"/>
              <a:t>% minimum expenditure {district}</a:t>
            </a:r>
          </a:p>
          <a:p>
            <a:r>
              <a:rPr lang="en-US" sz="2800" dirty="0"/>
              <a:t>Annual Progress report </a:t>
            </a:r>
            <a:r>
              <a:rPr lang="en-US" sz="2800" dirty="0" err="1"/>
              <a:t>vs</a:t>
            </a:r>
            <a:r>
              <a:rPr lang="en-US" sz="2800" dirty="0"/>
              <a:t> APAR</a:t>
            </a:r>
            <a:endParaRPr lang="en-CA" sz="2800" dirty="0"/>
          </a:p>
          <a:p>
            <a:endParaRPr lang="en-CA" dirty="0"/>
          </a:p>
        </p:txBody>
      </p:sp>
      <p:pic>
        <p:nvPicPr>
          <p:cNvPr id="7" name="Picture 2" descr="d:\users\lsteele.CESD\AppData\Local\Microsoft\Windows\Temporary Internet Files\Content.IE5\0O5G3NBH\MP900387779[1].jpg"/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048000"/>
            <a:ext cx="3227388" cy="230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5562600" cy="381000"/>
          </a:xfrm>
        </p:spPr>
        <p:txBody>
          <a:bodyPr/>
          <a:lstStyle/>
          <a:p>
            <a:r>
              <a:rPr lang="en-US" sz="2800" dirty="0" smtClean="0"/>
              <a:t>Research capacity/leadership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78617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Priorities for Cycle 5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4800" y="1862893"/>
            <a:ext cx="5562600" cy="820208"/>
          </a:xfrm>
        </p:spPr>
        <p:txBody>
          <a:bodyPr>
            <a:no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.  Community Engagement</a:t>
            </a:r>
            <a:endParaRPr lang="en-CA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304800" y="2819400"/>
            <a:ext cx="4038600" cy="36576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800" dirty="0" smtClean="0"/>
              <a:t>All projects will be required to demonstrate active and meaningful engagement of </a:t>
            </a:r>
            <a:r>
              <a:rPr lang="en-US" sz="2800" b="1" dirty="0" smtClean="0">
                <a:solidFill>
                  <a:srgbClr val="00B050"/>
                </a:solidFill>
              </a:rPr>
              <a:t>key stakeholders:</a:t>
            </a:r>
            <a:endParaRPr lang="en-CA" sz="2800" b="1" dirty="0">
              <a:solidFill>
                <a:srgbClr val="00B05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5410200" y="2272997"/>
            <a:ext cx="3227832" cy="277977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Administrators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Teachers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Students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Parents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Elected officials</a:t>
            </a:r>
          </a:p>
          <a:p>
            <a:r>
              <a:rPr lang="en-US" sz="2400" b="1" dirty="0" smtClean="0">
                <a:solidFill>
                  <a:srgbClr val="00B050"/>
                </a:solidFill>
              </a:rPr>
              <a:t>Businesses, organizations and institutions</a:t>
            </a:r>
            <a:endParaRPr lang="en-CA" sz="24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d:\users\lsteele.CESD\AppData\Local\Microsoft\Windows\Temporary Internet Files\Content.IE5\0O5G3NBH\MC900440035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 contras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62000"/>
            <a:ext cx="2135965" cy="1510997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0960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Community Engagement Rubric </a:t>
            </a:r>
            <a:r>
              <a:rPr lang="en-US" i="1" dirty="0" smtClean="0"/>
              <a:t>– on AISI 5 wiki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338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NXKZw6DrDq9boRitqc4a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MPBmZJgVIr9DrLsBfqt2ij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fleXHjmLQ7xyh3TalxHP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AwEajvmKZxokSvHQCDj2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zOtRTHYd9wUKHjw0Ro57"/>
</p:tagLst>
</file>

<file path=ppt/theme/theme1.xml><?xml version="1.0" encoding="utf-8"?>
<a:theme xmlns:a="http://schemas.openxmlformats.org/drawingml/2006/main" name="Macro">
  <a:themeElements>
    <a:clrScheme name="Custom 1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7030A0"/>
      </a:hlink>
      <a:folHlink>
        <a:srgbClr val="E19B0B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Macro</Template>
  <TotalTime>893</TotalTime>
  <Words>983</Words>
  <Application>Microsoft Office PowerPoint</Application>
  <PresentationFormat>On-screen Show (4:3)</PresentationFormat>
  <Paragraphs>196</Paragraphs>
  <Slides>35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Macro</vt:lpstr>
      <vt:lpstr> QUALITY LEARNING ENVIRONMENTS: AISI 5</vt:lpstr>
      <vt:lpstr>While you are waiting…</vt:lpstr>
      <vt:lpstr>Before we begin…</vt:lpstr>
      <vt:lpstr>Turn and Talk with your table group</vt:lpstr>
      <vt:lpstr>Our Day:</vt:lpstr>
      <vt:lpstr>Nuts and Bolts:  The Details from the Province</vt:lpstr>
      <vt:lpstr>Priorities for Cycle 5</vt:lpstr>
      <vt:lpstr>Priorities for Cycle 5</vt:lpstr>
      <vt:lpstr>Priorities for Cycle 5</vt:lpstr>
      <vt:lpstr>Priorities for Cycle 5</vt:lpstr>
      <vt:lpstr>What is important for CESD?</vt:lpstr>
      <vt:lpstr>AISI 5</vt:lpstr>
      <vt:lpstr>Clarity - Special Education</vt:lpstr>
      <vt:lpstr>Clarity around AISI</vt:lpstr>
      <vt:lpstr>Learning Support Team:</vt:lpstr>
      <vt:lpstr>CESD overarching question:  To what extent and in what ways will our CESD Quality Learning Environment framework improve student learning?</vt:lpstr>
      <vt:lpstr>PowerPoint Presentation</vt:lpstr>
      <vt:lpstr>Elevator Speech…</vt:lpstr>
      <vt:lpstr>Meet and Greet:  Large Group</vt:lpstr>
      <vt:lpstr>Question 1:</vt:lpstr>
      <vt:lpstr>Switch partners</vt:lpstr>
      <vt:lpstr>Question 2: New Partner</vt:lpstr>
      <vt:lpstr>Switch partners</vt:lpstr>
      <vt:lpstr>Question 3: New Partner</vt:lpstr>
      <vt:lpstr>Switch partners</vt:lpstr>
      <vt:lpstr>Question 4: New Partner</vt:lpstr>
      <vt:lpstr>Return to your table ~ What did you learn?</vt:lpstr>
      <vt:lpstr>BREAK</vt:lpstr>
      <vt:lpstr>Measures</vt:lpstr>
      <vt:lpstr>Measures: 2012-2015</vt:lpstr>
      <vt:lpstr>Thinking about your measures…</vt:lpstr>
      <vt:lpstr>School Measure </vt:lpstr>
      <vt:lpstr>School Measure </vt:lpstr>
      <vt:lpstr>Post your thoughts:</vt:lpstr>
      <vt:lpstr>YOUR PLANNING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AISI 5</dc:title>
  <dc:creator>Technology Services</dc:creator>
  <cp:lastModifiedBy>Technology Services</cp:lastModifiedBy>
  <cp:revision>91</cp:revision>
  <cp:lastPrinted>2012-02-14T20:44:28Z</cp:lastPrinted>
  <dcterms:created xsi:type="dcterms:W3CDTF">2012-01-22T22:52:51Z</dcterms:created>
  <dcterms:modified xsi:type="dcterms:W3CDTF">2012-05-08T18:38:47Z</dcterms:modified>
</cp:coreProperties>
</file>